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8" autoAdjust="0"/>
    <p:restoredTop sz="94660"/>
  </p:normalViewPr>
  <p:slideViewPr>
    <p:cSldViewPr snapToGrid="0">
      <p:cViewPr varScale="1">
        <p:scale>
          <a:sx n="90" d="100"/>
          <a:sy n="90" d="100"/>
        </p:scale>
        <p:origin x="3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Clinical Neuropsychology Specialty (CNS) Council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March 5, 2022</a:t>
            </a:r>
          </a:p>
        </p:txBody>
      </p:sp>
    </p:spTree>
    <p:extLst>
      <p:ext uri="{BB962C8B-B14F-4D97-AF65-F5344CB8AC3E}">
        <p14:creationId xmlns:p14="http://schemas.microsoft.com/office/powerpoint/2010/main" val="1733341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CNS Member Organizations and Liaisons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American Academy of Clinical Neuropsychology* (AACN)</a:t>
            </a:r>
          </a:p>
          <a:p>
            <a:r>
              <a:rPr lang="en-US" dirty="0"/>
              <a:t>American Board of Professional Neuropsychology* (ABN)</a:t>
            </a:r>
          </a:p>
          <a:p>
            <a:r>
              <a:rPr lang="en-US" dirty="0"/>
              <a:t>Society of Clinical Neuropsychology* (APA, Division 40)</a:t>
            </a:r>
          </a:p>
          <a:p>
            <a:pPr lvl="1"/>
            <a:r>
              <a:rPr lang="en-US" dirty="0"/>
              <a:t>Association of Neuropsychology Students &amp; Trainees (ANST)</a:t>
            </a:r>
          </a:p>
          <a:p>
            <a:pPr lvl="1"/>
            <a:r>
              <a:rPr lang="en-US" dirty="0"/>
              <a:t>Early Career Neuropsychologist Committee (ECNPC)</a:t>
            </a:r>
          </a:p>
          <a:p>
            <a:r>
              <a:rPr lang="en-US" dirty="0"/>
              <a:t>Hispanic Neuropsychological Society* (HNS)</a:t>
            </a:r>
          </a:p>
          <a:p>
            <a:r>
              <a:rPr lang="en-US" dirty="0"/>
              <a:t>National Academy of Neuropsychology* (NAN)</a:t>
            </a:r>
          </a:p>
          <a:p>
            <a:r>
              <a:rPr lang="en-US" dirty="0"/>
              <a:t>American Board of Clinical Neuropsychology (ABCN)</a:t>
            </a:r>
          </a:p>
          <a:p>
            <a:r>
              <a:rPr lang="en-US" dirty="0"/>
              <a:t>Asian Neuropsychological Association (Nicholas Thaler)</a:t>
            </a:r>
          </a:p>
          <a:p>
            <a:r>
              <a:rPr lang="en-US" dirty="0"/>
              <a:t>Association for Internship Training in Clinical Neuropsychology (AITCN)</a:t>
            </a:r>
          </a:p>
          <a:p>
            <a:r>
              <a:rPr lang="en-US" dirty="0"/>
              <a:t>Association of Postdoctoral Programs in Clinical Neuropsychology (APPCN)</a:t>
            </a:r>
          </a:p>
          <a:p>
            <a:r>
              <a:rPr lang="en-US" dirty="0"/>
              <a:t>Queer Neuropsychological Society (QNS)</a:t>
            </a:r>
          </a:p>
          <a:p>
            <a:r>
              <a:rPr lang="en-US" dirty="0"/>
              <a:t>Society for Black Neuropsychology (SBN)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41229" y="6390697"/>
            <a:ext cx="3326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  <a:r>
              <a:rPr lang="en-US" sz="1200" dirty="0"/>
              <a:t>Voting member/dues paying organizations</a:t>
            </a:r>
          </a:p>
        </p:txBody>
      </p:sp>
    </p:spTree>
    <p:extLst>
      <p:ext uri="{BB962C8B-B14F-4D97-AF65-F5344CB8AC3E}">
        <p14:creationId xmlns:p14="http://schemas.microsoft.com/office/powerpoint/2010/main" val="717327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 education and training guidelines</a:t>
            </a:r>
          </a:p>
          <a:p>
            <a:pPr lvl="1"/>
            <a:r>
              <a:rPr lang="en-US" dirty="0"/>
              <a:t>Better address competencies</a:t>
            </a:r>
          </a:p>
          <a:p>
            <a:pPr lvl="1"/>
            <a:r>
              <a:rPr lang="en-US" dirty="0"/>
              <a:t>Broadly address diversity</a:t>
            </a:r>
          </a:p>
          <a:p>
            <a:pPr lvl="1"/>
            <a:r>
              <a:rPr lang="en-US" dirty="0"/>
              <a:t>Adapt to new technologies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429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Successes </a:t>
            </a:r>
            <a:br>
              <a:rPr lang="en-US" dirty="0"/>
            </a:br>
            <a:r>
              <a:rPr lang="en-US" dirty="0"/>
              <a:t>and </a:t>
            </a:r>
            <a:br>
              <a:rPr lang="en-US" dirty="0"/>
            </a:br>
            <a:r>
              <a:rPr lang="en-US" dirty="0"/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Successes</a:t>
            </a:r>
          </a:p>
          <a:p>
            <a:pPr lvl="1"/>
            <a:r>
              <a:rPr lang="en-US" dirty="0"/>
              <a:t>Inclusive, generally collaborative group</a:t>
            </a:r>
          </a:p>
          <a:p>
            <a:pPr lvl="1"/>
            <a:r>
              <a:rPr lang="en-US" dirty="0"/>
              <a:t>Strong buy-in from member groups about importance of CNS council </a:t>
            </a:r>
          </a:p>
          <a:p>
            <a:r>
              <a:rPr lang="en-US" dirty="0"/>
              <a:t>Challenges</a:t>
            </a:r>
          </a:p>
          <a:p>
            <a:pPr lvl="1"/>
            <a:r>
              <a:rPr lang="en-US" dirty="0"/>
              <a:t>Multiple boards</a:t>
            </a:r>
          </a:p>
          <a:p>
            <a:pPr lvl="1"/>
            <a:r>
              <a:rPr lang="en-US" dirty="0"/>
              <a:t>Overlap among member organizations</a:t>
            </a:r>
          </a:p>
        </p:txBody>
      </p:sp>
    </p:spTree>
    <p:extLst>
      <p:ext uri="{BB962C8B-B14F-4D97-AF65-F5344CB8AC3E}">
        <p14:creationId xmlns:p14="http://schemas.microsoft.com/office/powerpoint/2010/main" val="4157711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 to Promote Specialty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Training</a:t>
            </a:r>
          </a:p>
          <a:p>
            <a:pPr lvl="1"/>
            <a:r>
              <a:rPr lang="en-US" dirty="0"/>
              <a:t>Outreach programs (e.g., high school, undergraduate)</a:t>
            </a:r>
          </a:p>
          <a:p>
            <a:pPr lvl="1"/>
            <a:r>
              <a:rPr lang="en-US" dirty="0"/>
              <a:t>Professional </a:t>
            </a:r>
            <a:r>
              <a:rPr lang="en-US" dirty="0" err="1"/>
              <a:t>listservs</a:t>
            </a:r>
            <a:endParaRPr lang="en-US" dirty="0"/>
          </a:p>
          <a:p>
            <a:r>
              <a:rPr lang="en-US" dirty="0"/>
              <a:t>Practice</a:t>
            </a:r>
          </a:p>
          <a:p>
            <a:pPr lvl="1"/>
            <a:r>
              <a:rPr lang="en-US" dirty="0"/>
              <a:t>Advocacy at state and national levels</a:t>
            </a:r>
          </a:p>
          <a:p>
            <a:pPr lvl="1"/>
            <a:r>
              <a:rPr lang="en-US" dirty="0"/>
              <a:t>Mentorship and support to pursue board certification</a:t>
            </a:r>
          </a:p>
        </p:txBody>
      </p:sp>
    </p:spTree>
    <p:extLst>
      <p:ext uri="{BB962C8B-B14F-4D97-AF65-F5344CB8AC3E}">
        <p14:creationId xmlns:p14="http://schemas.microsoft.com/office/powerpoint/2010/main" val="1168213323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44</TotalTime>
  <Words>209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 Light</vt:lpstr>
      <vt:lpstr>Rockwell</vt:lpstr>
      <vt:lpstr>Wingdings</vt:lpstr>
      <vt:lpstr>Atlas</vt:lpstr>
      <vt:lpstr>Clinical Neuropsychology Specialty (CNS) Council</vt:lpstr>
      <vt:lpstr>CNS Member Organizations and Liaisons</vt:lpstr>
      <vt:lpstr>Current Goal</vt:lpstr>
      <vt:lpstr>Successes  and  Challenges</vt:lpstr>
      <vt:lpstr>Strategies to Promote Specialty</vt:lpstr>
    </vt:vector>
  </TitlesOfParts>
  <Company>The University of Texas at Austin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Neuropsychology Specialty (CNS) Council</dc:title>
  <dc:creator>Hilsabeck, Robin</dc:creator>
  <cp:lastModifiedBy>Danielle</cp:lastModifiedBy>
  <cp:revision>17</cp:revision>
  <dcterms:created xsi:type="dcterms:W3CDTF">2022-03-05T15:16:51Z</dcterms:created>
  <dcterms:modified xsi:type="dcterms:W3CDTF">2023-05-02T17:40:59Z</dcterms:modified>
</cp:coreProperties>
</file>